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sldIdLst>
    <p:sldId id="256" r:id="rId2"/>
    <p:sldId id="305" r:id="rId3"/>
    <p:sldId id="296" r:id="rId4"/>
    <p:sldId id="265" r:id="rId5"/>
    <p:sldId id="266" r:id="rId6"/>
    <p:sldId id="302" r:id="rId7"/>
    <p:sldId id="268" r:id="rId8"/>
    <p:sldId id="288" r:id="rId9"/>
    <p:sldId id="299" r:id="rId10"/>
    <p:sldId id="303" r:id="rId11"/>
    <p:sldId id="304" r:id="rId12"/>
    <p:sldId id="306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12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583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74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65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51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38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0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90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73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81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1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21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A2A3FCB-388E-454C-B4A9-4D34860F5570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90D7C32-E474-475C-A637-8CDD4AFA8B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5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User\AppData\Local\Temp\Rar$DIa0.838\logo_grafica20_COMPLETO_COR.png">
            <a:extLst>
              <a:ext uri="{FF2B5EF4-FFF2-40B4-BE49-F238E27FC236}">
                <a16:creationId xmlns="" xmlns:a16="http://schemas.microsoft.com/office/drawing/2014/main" id="{8C44A235-4D6F-42B4-A90F-F0D76FCF2A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227719"/>
            <a:ext cx="5562600" cy="13620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20D63BC-3202-4886-BFEB-E0C7AF034035}"/>
              </a:ext>
            </a:extLst>
          </p:cNvPr>
          <p:cNvSpPr txBox="1"/>
          <p:nvPr/>
        </p:nvSpPr>
        <p:spPr>
          <a:xfrm>
            <a:off x="477672" y="5865960"/>
            <a:ext cx="117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www.tributomunicipal.com.br</a:t>
            </a:r>
          </a:p>
        </p:txBody>
      </p:sp>
      <p:pic>
        <p:nvPicPr>
          <p:cNvPr id="1026" name="Picture 2" descr="C:\Users\User\Downloads\banner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" y="2047164"/>
            <a:ext cx="11273051" cy="36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42" y="148281"/>
            <a:ext cx="3706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8661" y="1043432"/>
            <a:ext cx="10740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RECEITAS PREPONDERANTES DE PARTICIPAÇÕES </a:t>
            </a:r>
            <a:r>
              <a:rPr lang="pt-BR" sz="32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ACIONÁRIAS E ITBI</a:t>
            </a:r>
            <a:endParaRPr lang="pt-BR" sz="32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7546" y="2169075"/>
            <a:ext cx="106452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1900" dirty="0"/>
              <a:t>Imaginemos uma </a:t>
            </a:r>
            <a:r>
              <a:rPr lang="pt-BR" sz="1900" i="1" dirty="0"/>
              <a:t>holding</a:t>
            </a:r>
            <a:r>
              <a:rPr lang="pt-BR" sz="1900" dirty="0"/>
              <a:t> pura que tenha como atividade exclusiva a participação acionária majoritária em outra empresa, detendo o controle de sua administração. Pois bem, essa holding obtém receitas provenientes dos dividendos proporcionados por sua controlada.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9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1900" dirty="0"/>
              <a:t>Supomos que a empresa controlada tenha como atividade a compra e venda de imóveis, vedada para a obtenção da imunidade tributária.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9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1900" b="1" dirty="0"/>
              <a:t>Aí surge a dúvida: a </a:t>
            </a:r>
            <a:r>
              <a:rPr lang="pt-BR" sz="1900" b="1" i="1" dirty="0"/>
              <a:t>holding</a:t>
            </a:r>
            <a:r>
              <a:rPr lang="pt-BR" sz="1900" b="1" dirty="0"/>
              <a:t> não executa diretamente a atividade vedada (compra e venda de imóveis), mas participa do resultado financeiro oriundo exatamente de atividade que afasta a imunidade, porém, prestada por pessoa jurídica distinta.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9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1900" b="1" dirty="0"/>
              <a:t>Essa circunstância faz a </a:t>
            </a:r>
            <a:r>
              <a:rPr lang="pt-BR" sz="1900" b="1" i="1" dirty="0"/>
              <a:t>holding </a:t>
            </a:r>
            <a:r>
              <a:rPr lang="pt-BR" sz="1900" b="1" dirty="0"/>
              <a:t>perder o direito à imunidade de ITBI ao incorporar bens imóveis ao seu patrimônio em realização de capital?</a:t>
            </a:r>
          </a:p>
          <a:p>
            <a:pPr algn="just"/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8329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1192" y="1191105"/>
            <a:ext cx="1057701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/>
              <a:t>Numa única decisão isolada da Segunda Turma do STJ até o momento, entendeu-se que sim. </a:t>
            </a:r>
            <a:endParaRPr lang="pt-BR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Trata-se</a:t>
            </a:r>
            <a:r>
              <a:rPr lang="pt-BR" sz="2000" dirty="0"/>
              <a:t>, pois, de forte precedente que deve ser adotado pelos municípios para a solução de tal questão</a:t>
            </a:r>
            <a:r>
              <a:rPr lang="pt-B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 smtClean="0"/>
              <a:t>(...) 6. A </a:t>
            </a:r>
            <a:r>
              <a:rPr lang="pt-BR" dirty="0"/>
              <a:t>atividade preponderante se caracteriza quando mais de 50% </a:t>
            </a:r>
            <a:r>
              <a:rPr lang="pt-BR" dirty="0" smtClean="0"/>
              <a:t>da receita </a:t>
            </a:r>
            <a:r>
              <a:rPr lang="pt-BR" dirty="0"/>
              <a:t>operacional da adquirente, nos dois anos anteriores e </a:t>
            </a:r>
            <a:r>
              <a:rPr lang="pt-BR" dirty="0" smtClean="0"/>
              <a:t>nos dois </a:t>
            </a:r>
            <a:r>
              <a:rPr lang="pt-BR" dirty="0"/>
              <a:t>anos subsequentes à aquisição, </a:t>
            </a:r>
            <a:r>
              <a:rPr lang="pt-BR" dirty="0" smtClean="0"/>
              <a:t>decorre </a:t>
            </a:r>
            <a:r>
              <a:rPr lang="pt-BR" dirty="0"/>
              <a:t>de </a:t>
            </a:r>
            <a:r>
              <a:rPr lang="pt-BR" dirty="0" smtClean="0"/>
              <a:t>transações imobiliárias</a:t>
            </a:r>
            <a:r>
              <a:rPr lang="pt-BR" dirty="0"/>
              <a:t>, de modo que, quaisquer transações imobiliárias </a:t>
            </a:r>
            <a:r>
              <a:rPr lang="pt-BR" dirty="0" smtClean="0"/>
              <a:t>que gerem </a:t>
            </a:r>
            <a:r>
              <a:rPr lang="pt-BR" dirty="0"/>
              <a:t>receitas à adquirente, próprias ou não, devem ser levadas </a:t>
            </a:r>
            <a:r>
              <a:rPr lang="pt-BR" dirty="0" smtClean="0"/>
              <a:t>em consideração </a:t>
            </a:r>
            <a:r>
              <a:rPr lang="pt-BR" dirty="0"/>
              <a:t>para efeitos da análise da atividade preponderante, </a:t>
            </a:r>
            <a:r>
              <a:rPr lang="pt-BR" dirty="0" smtClean="0"/>
              <a:t>não se </a:t>
            </a:r>
            <a:r>
              <a:rPr lang="pt-BR" dirty="0"/>
              <a:t>restringindo às transações realizadas pela própria adquirente</a:t>
            </a:r>
            <a:r>
              <a:rPr lang="pt-BR" dirty="0" smtClean="0"/>
              <a:t>. 7</a:t>
            </a:r>
            <a:r>
              <a:rPr lang="pt-BR" dirty="0"/>
              <a:t>. Conforme constou da decisão recorrida, a fiscalização </a:t>
            </a:r>
            <a:r>
              <a:rPr lang="pt-BR" dirty="0" smtClean="0"/>
              <a:t>concluiu que </a:t>
            </a:r>
            <a:r>
              <a:rPr lang="pt-BR" dirty="0"/>
              <a:t>em 2004 e 2005 mais de metade do faturamento da empresa, </a:t>
            </a:r>
            <a:r>
              <a:rPr lang="pt-BR" dirty="0" smtClean="0"/>
              <a:t>nos dois </a:t>
            </a:r>
            <a:r>
              <a:rPr lang="pt-BR" dirty="0"/>
              <a:t>períodos, resultou de atividade imobiliária, além de, em 2006 </a:t>
            </a:r>
            <a:r>
              <a:rPr lang="pt-BR" dirty="0" smtClean="0"/>
              <a:t>e 2007</a:t>
            </a:r>
            <a:r>
              <a:rPr lang="pt-BR" dirty="0"/>
              <a:t>, ter receitas preponderantes de participação no resultado </a:t>
            </a:r>
            <a:r>
              <a:rPr lang="pt-BR" dirty="0" smtClean="0"/>
              <a:t>de controladas</a:t>
            </a:r>
            <a:r>
              <a:rPr lang="pt-BR" dirty="0"/>
              <a:t>, cujos objetivos sociais são as mesmas </a:t>
            </a:r>
            <a:r>
              <a:rPr lang="pt-BR" dirty="0" smtClean="0"/>
              <a:t>atividades impeditivas </a:t>
            </a:r>
            <a:r>
              <a:rPr lang="pt-BR" dirty="0"/>
              <a:t>ao reconhecimento da imunidade</a:t>
            </a:r>
            <a:r>
              <a:rPr lang="pt-BR" dirty="0" smtClean="0"/>
              <a:t>. 8</a:t>
            </a:r>
            <a:r>
              <a:rPr lang="pt-BR" dirty="0"/>
              <a:t>. Portanto, a atividade preponderante restou evidenciada</a:t>
            </a:r>
            <a:r>
              <a:rPr lang="pt-BR" dirty="0" smtClean="0"/>
              <a:t>, diretamente </a:t>
            </a:r>
            <a:r>
              <a:rPr lang="pt-BR" dirty="0"/>
              <a:t>e mediante participação em empresas controladas, </a:t>
            </a:r>
            <a:r>
              <a:rPr lang="pt-BR" dirty="0" smtClean="0"/>
              <a:t>com atividades </a:t>
            </a:r>
            <a:r>
              <a:rPr lang="pt-BR" dirty="0"/>
              <a:t>da mesma natureza, o que impede a concessão da imunidade</a:t>
            </a:r>
            <a:r>
              <a:rPr lang="pt-BR" dirty="0" smtClean="0"/>
              <a:t>. 9</a:t>
            </a:r>
            <a:r>
              <a:rPr lang="pt-BR" dirty="0"/>
              <a:t>. Recurso especial não provido. (</a:t>
            </a:r>
            <a:r>
              <a:rPr lang="pt-BR" dirty="0" err="1"/>
              <a:t>REsp</a:t>
            </a:r>
            <a:r>
              <a:rPr lang="pt-BR" dirty="0"/>
              <a:t> </a:t>
            </a:r>
            <a:r>
              <a:rPr lang="pt-BR" dirty="0" smtClean="0"/>
              <a:t>1336827/RS).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dirty="0" smtClean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42" y="148281"/>
            <a:ext cx="3706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42" y="148281"/>
            <a:ext cx="3706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58661" y="1043432"/>
            <a:ext cx="10414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COBRANÇA ANTECIPADA DE</a:t>
            </a:r>
          </a:p>
          <a:p>
            <a:pPr algn="ctr"/>
            <a:r>
              <a:rPr lang="pt-BR" sz="32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IMPOSTOS MUNICIPAIS</a:t>
            </a:r>
            <a:endParaRPr lang="pt-BR" sz="32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0251" y="2120650"/>
            <a:ext cx="1067254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1700" b="1" dirty="0"/>
              <a:t>Aplica-se </a:t>
            </a:r>
            <a:r>
              <a:rPr lang="pt-BR" sz="1700" b="1" dirty="0" smtClean="0"/>
              <a:t>aos impostos municipais o </a:t>
            </a:r>
            <a:r>
              <a:rPr lang="pt-BR" sz="1700" b="1" dirty="0"/>
              <a:t>art. 150, § 7º, da CF/88?</a:t>
            </a:r>
          </a:p>
          <a:p>
            <a:endParaRPr lang="pt-BR" sz="1700" b="1" dirty="0"/>
          </a:p>
          <a:p>
            <a:pPr marL="355600" algn="just"/>
            <a:r>
              <a:rPr lang="pt-BR" sz="1700" i="1" dirty="0">
                <a:solidFill>
                  <a:srgbClr val="7030A0"/>
                </a:solidFill>
              </a:rPr>
              <a:t>“A lei poderá atribuir a sujeito passivo de obrigação tributária a condição de responsável pelo pagamento de imposto ou contribuição, cujo fato gerador deva ocorrer posteriormente, assegurada a imediata e preferencial restituição da quantia paga, caso não se realize o fato gerador presumido</a:t>
            </a:r>
            <a:r>
              <a:rPr lang="pt-BR" sz="1700" i="1" dirty="0" smtClean="0">
                <a:solidFill>
                  <a:srgbClr val="7030A0"/>
                </a:solidFill>
              </a:rPr>
              <a:t>”.</a:t>
            </a:r>
          </a:p>
          <a:p>
            <a:pPr marL="355600" algn="just"/>
            <a:endParaRPr lang="pt-BR" sz="1700" i="1" dirty="0">
              <a:solidFill>
                <a:srgbClr val="7030A0"/>
              </a:solidFill>
            </a:endParaRPr>
          </a:p>
          <a:p>
            <a:pPr indent="355600" algn="just">
              <a:buFont typeface="Wingdings" panose="05000000000000000000" pitchFamily="2" charset="2"/>
              <a:buChar char="q"/>
            </a:pPr>
            <a:r>
              <a:rPr lang="pt-BR" sz="1700" dirty="0" smtClean="0"/>
              <a:t>Exemplos:</a:t>
            </a:r>
          </a:p>
          <a:p>
            <a:pPr indent="355600" algn="just">
              <a:buFont typeface="Wingdings" panose="05000000000000000000" pitchFamily="2" charset="2"/>
              <a:buChar char="q"/>
            </a:pPr>
            <a:endParaRPr lang="pt-BR" sz="1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 smtClean="0"/>
              <a:t>Vencimento do ITBI antes do registro;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 smtClean="0"/>
              <a:t>ISS sobre obra de construção civil exigido no momento da protocolização do projeto;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 smtClean="0"/>
              <a:t>ISS exigido quando do pagamento de anualidade escolar;</a:t>
            </a:r>
          </a:p>
          <a:p>
            <a:endParaRPr lang="pt-BR" sz="17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700" b="1" dirty="0"/>
              <a:t>A favor da possibilidade no STF: </a:t>
            </a:r>
            <a:r>
              <a:rPr lang="pt-BR" sz="1700" dirty="0"/>
              <a:t>ARE nº 793.919; ARE 759.964/RJ; ADI 2.044-MC/RS; RE 194.382/SP.</a:t>
            </a:r>
          </a:p>
          <a:p>
            <a:pPr algn="just"/>
            <a:endParaRPr lang="pt-BR" sz="17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700" b="1" dirty="0"/>
              <a:t>Contra a possibilidade no mesmo STF: </a:t>
            </a:r>
            <a:r>
              <a:rPr lang="pt-BR" sz="1700" dirty="0"/>
              <a:t>ARE 1.223.751/BA; ARE 1.204.402/BA; ARE 1.146.234/BA. </a:t>
            </a:r>
          </a:p>
        </p:txBody>
      </p:sp>
    </p:spTree>
    <p:extLst>
      <p:ext uri="{BB962C8B-B14F-4D97-AF65-F5344CB8AC3E}">
        <p14:creationId xmlns:p14="http://schemas.microsoft.com/office/powerpoint/2010/main" val="20324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12730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800" b="1" cap="all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800" b="1" cap="all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400" b="1" cap="all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Obrigado pela atenção</a:t>
            </a:r>
            <a:r>
              <a:rPr lang="pt-BR" sz="4400" b="1" cap="all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sz="800" b="1" cap="all" dirty="0">
              <a:ln w="1905"/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800" b="1" cap="all" dirty="0" smtClean="0">
              <a:ln w="1905"/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800" b="1" cap="all" dirty="0" smtClean="0">
              <a:ln w="1905"/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400" b="1" cap="all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DÚVIDAS?</a:t>
            </a:r>
          </a:p>
          <a:p>
            <a:pPr algn="ctr"/>
            <a:endParaRPr lang="pt-BR" sz="3600" b="1" cap="all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600" b="1" cap="all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72716" y="2222166"/>
            <a:ext cx="667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CONTATO:</a:t>
            </a:r>
          </a:p>
          <a:p>
            <a:pPr algn="ctr"/>
            <a:endParaRPr lang="pt-BR" sz="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b="1" i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</a:t>
            </a:r>
            <a:r>
              <a:rPr lang="pt-BR" sz="3200" b="1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Ramos </a:t>
            </a:r>
            <a:r>
              <a:rPr lang="pt-BR" sz="3200" b="1" i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Mangieri</a:t>
            </a:r>
            <a:endParaRPr lang="pt-BR" sz="3200" b="1" i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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francisco@tributomunicipal.com.br</a:t>
            </a:r>
          </a:p>
          <a:p>
            <a:pPr algn="ctr"/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injoyconsult.files.wordpress.com/2011/05/duvid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16" y="1094612"/>
            <a:ext cx="1855616" cy="15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ewsrondonia.com.br/imagensNoticias/image/A_%20D%C3%9AVIDAS_ILUSTRA%C3%87%C3%83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5" y="1069829"/>
            <a:ext cx="2335566" cy="21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m para simbolo do instagram">
            <a:extLst>
              <a:ext uri="{FF2B5EF4-FFF2-40B4-BE49-F238E27FC236}">
                <a16:creationId xmlns:a16="http://schemas.microsoft.com/office/drawing/2014/main" xmlns="" id="{07F69CC7-23C5-4D7F-B36B-BA6D5738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86" y="4553978"/>
            <a:ext cx="962361" cy="9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2A97E58-44EF-492D-90D8-DC32D3EF6906}"/>
              </a:ext>
            </a:extLst>
          </p:cNvPr>
          <p:cNvSpPr txBox="1"/>
          <p:nvPr/>
        </p:nvSpPr>
        <p:spPr>
          <a:xfrm>
            <a:off x="2672716" y="4563280"/>
            <a:ext cx="32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tributomunicipal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esultado de imagem para SIMBOLO DO FACEBOOK">
            <a:extLst>
              <a:ext uri="{FF2B5EF4-FFF2-40B4-BE49-F238E27FC236}">
                <a16:creationId xmlns:a16="http://schemas.microsoft.com/office/drawing/2014/main" xmlns="" id="{4A7F94CD-6E67-41C1-A335-D94F9319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87" y="4677159"/>
            <a:ext cx="604837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B24C176-C852-4CDB-B260-708FBEE8EC60}"/>
              </a:ext>
            </a:extLst>
          </p:cNvPr>
          <p:cNvSpPr txBox="1"/>
          <p:nvPr/>
        </p:nvSpPr>
        <p:spPr>
          <a:xfrm>
            <a:off x="7312224" y="4768131"/>
            <a:ext cx="247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tribmunicipal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Resultado de imagem para simbolo do twitter">
            <a:extLst>
              <a:ext uri="{FF2B5EF4-FFF2-40B4-BE49-F238E27FC236}">
                <a16:creationId xmlns:a16="http://schemas.microsoft.com/office/drawing/2014/main" xmlns="" id="{211FAC71-01F2-448C-916B-C248E731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59" y="5646858"/>
            <a:ext cx="1056601" cy="9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ACCED60-C19F-4CCA-9C74-9E0172FED2AF}"/>
              </a:ext>
            </a:extLst>
          </p:cNvPr>
          <p:cNvSpPr txBox="1"/>
          <p:nvPr/>
        </p:nvSpPr>
        <p:spPr>
          <a:xfrm>
            <a:off x="2619160" y="605580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tribmunicipal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2" descr="Resultado de imagem para simbolo do youtube">
            <a:extLst>
              <a:ext uri="{FF2B5EF4-FFF2-40B4-BE49-F238E27FC236}">
                <a16:creationId xmlns:a16="http://schemas.microsoft.com/office/drawing/2014/main" xmlns="" id="{F07E6A09-DA10-434A-9D0D-B194350E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22" y="5944683"/>
            <a:ext cx="1465968" cy="7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0D29760-509F-4193-89DF-168B38ECBAE2}"/>
              </a:ext>
            </a:extLst>
          </p:cNvPr>
          <p:cNvSpPr txBox="1"/>
          <p:nvPr/>
        </p:nvSpPr>
        <p:spPr>
          <a:xfrm>
            <a:off x="7719500" y="6039652"/>
            <a:ext cx="325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tribmunicipal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409918"/>
            <a:ext cx="37068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11" y="5900738"/>
            <a:ext cx="58229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33384" y="1545004"/>
            <a:ext cx="8847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cap="all" dirty="0">
                <a:solidFill>
                  <a:srgbClr val="0066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Tributo Municipal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® é uma empresa que tem como objeto principal a realização de cursos e treinamentos, bem como a prestação de serviços de consultoria na 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área tributária municipal.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pt-B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Realizamos cursos de capacitação em todo o Brasil, transmitindo as últimas tendências e divulgando novas teses tributárias de interesse municipal, tendo como públicos os auditores fiscais tributários, procuradores, secretários, advogados, consultores e contadores.</a:t>
            </a:r>
            <a:endParaRPr lang="pt-BR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24" y="218849"/>
            <a:ext cx="37068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98" y="6064511"/>
            <a:ext cx="58229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 descr="C:\Users\User\Documents\FOTO FRANCISC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9" y="1421295"/>
            <a:ext cx="1587971" cy="1676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ixa de texto 10"/>
          <p:cNvSpPr txBox="1"/>
          <p:nvPr/>
        </p:nvSpPr>
        <p:spPr>
          <a:xfrm>
            <a:off x="2273642" y="1409096"/>
            <a:ext cx="8513805" cy="2049013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FRANCISCO RAMOS MANGIERI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Advogado; Consultor e Professor de Direito Tributário; Pós-graduado em Direito Tributário; </a:t>
            </a:r>
            <a:r>
              <a:rPr kumimoji="0" lang="pt-BR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Ex-Auditor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Fiscal na Prefeitura Municipal de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Bauru-SP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Ex-presidente e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Ex-conselheiro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do Conselho de Contribuintes da Prefeitura Municipal de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Bauru-SP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Foi Diretor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Departamento Tributário da Prefeitura Municipal de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Bauru-SP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por doze anos;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Conteudista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do Curso de Pós-graduação em Direito Tributário Municipal pela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Uniara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Centro Universitário de Araraquara; Escritor de livros e artigos jurídicos.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3C4DF1D-E174-4032-B462-3F67B690C2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12" y="4560888"/>
            <a:ext cx="919828" cy="13398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A9668BA-5F45-4A42-9CC8-CAA54C84F1E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53" y="3740988"/>
            <a:ext cx="896968" cy="12344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10674E1-4CE4-4AB8-AF02-547520EB4E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2" y="3740988"/>
            <a:ext cx="952944" cy="129095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 descr="cache/resized/500c0928b9dcfabc670a99fdc6015d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1" y="3740988"/>
            <a:ext cx="1588868" cy="12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457C2EAB-1F05-4436-B703-9CF2366036C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30" y="4560888"/>
            <a:ext cx="971461" cy="127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84CEE1D-DEF9-4A93-9DCC-CA2C7A09014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73" y="4560888"/>
            <a:ext cx="857262" cy="12534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05BD171-2F59-4120-9650-D5AF22FE5F4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28" y="4513633"/>
            <a:ext cx="888393" cy="12941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B5AAC5F-759B-4A0A-A823-019B678E3CB4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21" y="3644352"/>
            <a:ext cx="1303458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1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2108" y="534051"/>
            <a:ext cx="961355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 PUBLICADAS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Teoria, Prática e Questões Polêmicas; 5a Edição - 2017 – Editora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ITBI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Imposto Sobre Transmissões de Bens Imóveis; 2a Edição - 2016 – Editora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SUPERSIMPLES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ANOTADO E COMPARADO - Lei Complementar nº. 123 de 14 de Dezembro de 2006; Editora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Cartórios; 2a Edição - 2016 – Editora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Construção Civil; 4a Edição - 2018 - Editora Tributo Municipal.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Leasing; Editora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TRIBUTÁRIA MUNICIPAL – Eficiência e Inteligência Fiscal; 1a Edição - 2015 - Livraria do Advogado.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INTELIGÊNCIA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FISCAL MUNICIPAL – Estratégias para a Apuração e Arrecadação dos Tributos Municipais; 1a Edição - 2017 - Editora Tributo Municipal.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Leasing e os Cartões de Crédito e Débito; 2a Edição - 2018 - Livraria do Advogado.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DO FISCAL TRIBUTÁRIO MUNICIPAL; 2019 – Editora Tributo Municipal.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7546" y="-6173629"/>
            <a:ext cx="1063160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Embora estudiosos do Direito Tributário desde sempre, Francisco </a:t>
            </a:r>
            <a:r>
              <a:rPr lang="pt-BR" sz="1100" dirty="0" err="1"/>
              <a:t>Mangieri</a:t>
            </a:r>
            <a:r>
              <a:rPr lang="pt-BR" sz="1100" dirty="0"/>
              <a:t> e Omar Melo criaram oficialmente a empresa TRIBUTO MUNICIPAL há 10 anos.</a:t>
            </a:r>
          </a:p>
          <a:p>
            <a:endParaRPr lang="pt-BR" sz="1100" dirty="0"/>
          </a:p>
          <a:p>
            <a:r>
              <a:rPr lang="pt-BR" sz="1100" dirty="0"/>
              <a:t>É isso mesmo: em julho a TRIBUTO MUNICIPAL completa 10 anos de intensas atividades!</a:t>
            </a:r>
          </a:p>
          <a:p>
            <a:endParaRPr lang="pt-BR" sz="1100" dirty="0"/>
          </a:p>
          <a:p>
            <a:r>
              <a:rPr lang="pt-BR" sz="1100" dirty="0"/>
              <a:t>Empresa que uniu os conhecimentos de um advogado com larga experiência na área privada e de um auditor fiscal com vários anos de experiência na prefeitura de Bauru.</a:t>
            </a:r>
          </a:p>
          <a:p>
            <a:endParaRPr lang="pt-BR" sz="1100" dirty="0"/>
          </a:p>
          <a:p>
            <a:r>
              <a:rPr lang="pt-BR" sz="1100" dirty="0"/>
              <a:t>Com o decorrer do tempo, Omar qualificou-se cada vez mais, e atua fortemente na iniciativa privada, através de seu renomado escritório de advocacia, nas áreas tributária e societária, mas sempre debatendo as novidades da área tributária municipal com o Francisco, além de contribuir de forma riquíssima para manter os leitores da TRIBUTO MUNICIPAL sempre informados.</a:t>
            </a:r>
          </a:p>
          <a:p>
            <a:endParaRPr lang="pt-BR" sz="1100" dirty="0"/>
          </a:p>
          <a:p>
            <a:r>
              <a:rPr lang="pt-BR" sz="1100" dirty="0"/>
              <a:t>Por outro lado, Francisco ganhou o Brasil, levou para todos os estados desse imenso país as mais modernas técnicas de arrecadação e fiscalização na área tributária municipal.</a:t>
            </a:r>
          </a:p>
          <a:p>
            <a:endParaRPr lang="pt-BR" sz="1100" dirty="0"/>
          </a:p>
          <a:p>
            <a:r>
              <a:rPr lang="pt-BR" sz="1100" dirty="0"/>
              <a:t>Um idealista e sonhador nato, eleva o setor tributário MUNICIPAL ao patamar que ele merece.</a:t>
            </a:r>
          </a:p>
          <a:p>
            <a:endParaRPr lang="pt-BR" sz="1100" dirty="0"/>
          </a:p>
          <a:p>
            <a:r>
              <a:rPr lang="pt-BR" sz="1100" dirty="0"/>
              <a:t>Seus cursos são essencialmente práticos, modernos, instigando os participantes a refletirem, reconhecer direitos de contribuintes, cobrar grandes devedores, implantar sistemas de malha fina, rotinas e procedimentos fiscais automatizados e inteligentes, seguir jurisprudências dos altos tribunais, divulgando novas teses de interesse municipal e, acima de tudo, dando o verdadeiro significado aos tão esquecidos princípios da moralidade dos atos administrativos e eficiência.</a:t>
            </a:r>
          </a:p>
          <a:p>
            <a:endParaRPr lang="pt-BR" sz="1100" dirty="0"/>
          </a:p>
          <a:p>
            <a:r>
              <a:rPr lang="pt-BR" sz="1100" dirty="0"/>
              <a:t>Aos poucos, suas ideias "absurdamente" modernas, tornam-se realidade: guias pela internet, abertura e encerramento de empresas eletrônicos, extinção do carnê do IPTU, não exigência de reconhecimento de firma, assinatura digital, pagamento de tributos com cartão de crédito/débito, processo administrativo tributário eletrônico, etc.</a:t>
            </a:r>
          </a:p>
          <a:p>
            <a:endParaRPr lang="pt-BR" sz="1100" dirty="0"/>
          </a:p>
          <a:p>
            <a:r>
              <a:rPr lang="pt-BR" sz="1100" dirty="0"/>
              <a:t>Presenciamos essas mudanças ou tentativas de mudanças em muitos municípios e isso é restaurador.</a:t>
            </a:r>
          </a:p>
          <a:p>
            <a:endParaRPr lang="pt-BR" sz="1100" dirty="0"/>
          </a:p>
          <a:p>
            <a:r>
              <a:rPr lang="pt-BR" sz="1100" dirty="0"/>
              <a:t>E hoje estamos sentindo uma imensa alegria de poder dividir nossa história com pessoas do Brasil inteiro. Amigos de todas as partes, onde tivemos o privilégio de conhecer quase todas as capitais do Brasil, até municípios de 5 mil habitantes.</a:t>
            </a:r>
          </a:p>
          <a:p>
            <a:endParaRPr lang="pt-BR" sz="1100" dirty="0"/>
          </a:p>
          <a:p>
            <a:r>
              <a:rPr lang="pt-BR" sz="1100" dirty="0"/>
              <a:t>Foram centenas de cursos "in </a:t>
            </a:r>
            <a:r>
              <a:rPr lang="pt-BR" sz="1100" dirty="0" err="1"/>
              <a:t>company</a:t>
            </a:r>
            <a:r>
              <a:rPr lang="pt-BR" sz="1100" dirty="0"/>
              <a:t>" e incontáveis cursos abertos e palestras.</a:t>
            </a:r>
          </a:p>
          <a:p>
            <a:endParaRPr lang="pt-BR" sz="1100" dirty="0"/>
          </a:p>
          <a:p>
            <a:r>
              <a:rPr lang="pt-BR" sz="1100" dirty="0"/>
              <a:t>Só podemos dizer OBRIGADO! Esperamos continuar contribuindo para o engrandecimento e o fortalecimento da Administração Tributária Municipal sempre.</a:t>
            </a:r>
          </a:p>
          <a:p>
            <a:endParaRPr lang="pt-BR" sz="1100" dirty="0"/>
          </a:p>
          <a:p>
            <a:r>
              <a:rPr lang="pt-BR" sz="1100" dirty="0"/>
              <a:t>E justamente para agradecer a todos aqueles que já mantiveram contato conosco em algum momento nesses 10 anos, é que presentearemos o nosso público com um evento grandioso: um </a:t>
            </a:r>
            <a:r>
              <a:rPr lang="pt-BR" sz="1100" dirty="0" err="1"/>
              <a:t>webinar</a:t>
            </a:r>
            <a:r>
              <a:rPr lang="pt-BR" sz="1100" dirty="0"/>
              <a:t> em comemoração aos 10 anos da Tributo Municipal!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838" y="1183892"/>
            <a:ext cx="1110697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500" dirty="0"/>
              <a:t>Embora estudiosos do Direito Tributário desde sempre, Francisco </a:t>
            </a:r>
            <a:r>
              <a:rPr lang="pt-BR" sz="1500" dirty="0" err="1"/>
              <a:t>Mangieri</a:t>
            </a:r>
            <a:r>
              <a:rPr lang="pt-BR" sz="1500" dirty="0"/>
              <a:t> e Omar Melo criaram oficialmente a empresa </a:t>
            </a:r>
            <a:r>
              <a:rPr lang="pt-BR" sz="1500" b="1" dirty="0"/>
              <a:t>TRIBUTO MUNICIPAL há 10 anos</a:t>
            </a:r>
            <a:r>
              <a:rPr lang="pt-BR" sz="1500" b="1" dirty="0" smtClean="0"/>
              <a:t>. </a:t>
            </a:r>
            <a:r>
              <a:rPr lang="pt-BR" sz="1500" dirty="0" smtClean="0"/>
              <a:t>É </a:t>
            </a:r>
            <a:r>
              <a:rPr lang="pt-BR" sz="1500" dirty="0"/>
              <a:t>isso mesmo: </a:t>
            </a:r>
            <a:r>
              <a:rPr lang="pt-BR" sz="1500" b="1" dirty="0"/>
              <a:t>em julho a TRIBUTO MUNICIPAL completa 10 anos de intensas atividades!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500" dirty="0" smtClean="0"/>
              <a:t>Empresa </a:t>
            </a:r>
            <a:r>
              <a:rPr lang="pt-BR" sz="1500" dirty="0"/>
              <a:t>que uniu os conhecimentos de um advogado com larga experiência na área privada e de um auditor fiscal com vários anos de experiência na </a:t>
            </a:r>
            <a:r>
              <a:rPr lang="pt-BR" sz="1500" dirty="0" smtClean="0"/>
              <a:t>Prefeitura </a:t>
            </a:r>
            <a:r>
              <a:rPr lang="pt-BR" sz="1500" dirty="0"/>
              <a:t>de Bauru</a:t>
            </a:r>
            <a:r>
              <a:rPr lang="pt-BR" sz="1500" dirty="0" smtClean="0"/>
              <a:t>. Com </a:t>
            </a:r>
            <a:r>
              <a:rPr lang="pt-BR" sz="1500" dirty="0"/>
              <a:t>o decorrer do tempo, Omar qualificou-se cada vez mais, e atua fortemente na iniciativa privada, através de seu renomado escritório de </a:t>
            </a:r>
            <a:r>
              <a:rPr lang="pt-BR" sz="1500" dirty="0" smtClean="0"/>
              <a:t>advocacia, </a:t>
            </a:r>
            <a:r>
              <a:rPr lang="pt-BR" sz="1500" dirty="0"/>
              <a:t>mas sempre debatendo as novidades da área tributária municipal com o Francisco, além de contribuir de forma riquíssima para manter os leitores da TRIBUTO MUNICIPAL sempre informados.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500" dirty="0" smtClean="0"/>
              <a:t>Por </a:t>
            </a:r>
            <a:r>
              <a:rPr lang="pt-BR" sz="1500" dirty="0"/>
              <a:t>outro lado, Francisco ganhou o Brasil, levou para todos os estados desse imenso país as mais modernas técnicas de arrecadação e fiscalização na área tributária municipal</a:t>
            </a:r>
            <a:r>
              <a:rPr lang="pt-BR" sz="1500" dirty="0" smtClean="0"/>
              <a:t>. Um </a:t>
            </a:r>
            <a:r>
              <a:rPr lang="pt-BR" sz="1500" dirty="0"/>
              <a:t>idealista e sonhador nato, eleva o setor tributário MUNICIPAL ao patamar que ele merece.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500" dirty="0" smtClean="0"/>
              <a:t>Seus </a:t>
            </a:r>
            <a:r>
              <a:rPr lang="pt-BR" sz="1500" dirty="0"/>
              <a:t>cursos são essencialmente práticos, modernos, instigando os participantes a refletirem, reconhecer direitos de contribuintes, cobrar grandes devedores, implantar sistemas de malha fina, rotinas e procedimentos fiscais automatizados e inteligentes, seguir jurisprudências dos altos tribunais, divulgando novas teses de interesse municipal e, acima de tudo, dando o verdadeiro significado aos tão esquecidos princípios da moralidade dos atos administrativos e eficiência.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500" dirty="0" smtClean="0"/>
              <a:t>E </a:t>
            </a:r>
            <a:r>
              <a:rPr lang="pt-BR" sz="1500" dirty="0"/>
              <a:t>hoje estamos sentindo uma imensa alegria de poder dividir nossa história com pessoas do Brasil inteiro. Amigos de todas as partes, onde tivemos o privilégio de conhecer quase todas as capitais do Brasil, até municípios de 5 mil habitantes</a:t>
            </a:r>
            <a:r>
              <a:rPr lang="pt-BR" sz="1500" dirty="0" smtClean="0"/>
              <a:t>. Foram </a:t>
            </a:r>
            <a:r>
              <a:rPr lang="pt-BR" sz="1500" dirty="0"/>
              <a:t>centenas de cursos "in </a:t>
            </a:r>
            <a:r>
              <a:rPr lang="pt-BR" sz="1500" dirty="0" err="1"/>
              <a:t>company</a:t>
            </a:r>
            <a:r>
              <a:rPr lang="pt-BR" sz="1500" dirty="0"/>
              <a:t>" e incontáveis cursos abertos e palestras.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500" b="1" dirty="0" smtClean="0"/>
              <a:t>Só </a:t>
            </a:r>
            <a:r>
              <a:rPr lang="pt-BR" sz="1500" b="1" dirty="0"/>
              <a:t>podemos dizer OBRIGADO! </a:t>
            </a:r>
            <a:r>
              <a:rPr lang="pt-BR" sz="1500" dirty="0"/>
              <a:t>Esperamos continuar contribuindo para o engrandecimento e o fortalecimento da Administração Tributária Municipal sempre.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500" dirty="0"/>
          </a:p>
        </p:txBody>
      </p:sp>
      <p:pic>
        <p:nvPicPr>
          <p:cNvPr id="1026" name="Picture 2" descr="C:\Users\User\Desktop\LOGO 10 ANOS TRIBUTO MUNICI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" y="-269890"/>
            <a:ext cx="1583834" cy="15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03D2FA4-5C5A-4332-9943-E962F605C1ED}"/>
              </a:ext>
            </a:extLst>
          </p:cNvPr>
          <p:cNvSpPr txBox="1"/>
          <p:nvPr/>
        </p:nvSpPr>
        <p:spPr>
          <a:xfrm>
            <a:off x="1528549" y="373900"/>
            <a:ext cx="94329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DEZ ANOS DA TRIBUTO MUNICIPAL! </a:t>
            </a:r>
            <a:endParaRPr lang="pt-BR" sz="3300" b="1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42" y="148281"/>
            <a:ext cx="3706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03D2FA4-5C5A-4332-9943-E962F605C1ED}"/>
              </a:ext>
            </a:extLst>
          </p:cNvPr>
          <p:cNvSpPr txBox="1"/>
          <p:nvPr/>
        </p:nvSpPr>
        <p:spPr>
          <a:xfrm>
            <a:off x="653215" y="1042640"/>
            <a:ext cx="10264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APRESENTAÇÃO </a:t>
            </a:r>
            <a:r>
              <a:rPr lang="pt-BR" sz="30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DA PALESTRA DO FRANCISCO</a:t>
            </a:r>
            <a:endParaRPr lang="pt-BR" sz="3000" b="1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63B42D7-AA76-47C7-94AA-1FDC9A6C702A}"/>
              </a:ext>
            </a:extLst>
          </p:cNvPr>
          <p:cNvSpPr/>
          <p:nvPr/>
        </p:nvSpPr>
        <p:spPr>
          <a:xfrm>
            <a:off x="272954" y="1985871"/>
            <a:ext cx="1075443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Falaremos sobre os seguintes temas polêmicos: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 conceito de serviço para o STF;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Lista de serviços e interpretação extensiva;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tributação das </a:t>
            </a:r>
            <a:r>
              <a:rPr lang="pt-B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tvs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assinatura pelo ISS; e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imunidade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ITBI frente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às receitas preponderantes de participações acionárias;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Cobrança antecipada de impostos municipais.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q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User\AppData\Local\Temp\Rar$DIa0.838\logo_grafica20_COMPLETO_COR.png">
            <a:extLst>
              <a:ext uri="{FF2B5EF4-FFF2-40B4-BE49-F238E27FC236}">
                <a16:creationId xmlns="" xmlns:a16="http://schemas.microsoft.com/office/drawing/2014/main" id="{E7828414-1B50-41A9-8514-B0CC8390F4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04" y="148590"/>
            <a:ext cx="3706368" cy="91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63B42D7-AA76-47C7-94AA-1FDC9A6C702A}"/>
              </a:ext>
            </a:extLst>
          </p:cNvPr>
          <p:cNvSpPr/>
          <p:nvPr/>
        </p:nvSpPr>
        <p:spPr>
          <a:xfrm>
            <a:off x="662940" y="2109010"/>
            <a:ext cx="10264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50000"/>
                </a:schemeClr>
              </a:buClr>
              <a:buSzPct val="110000"/>
            </a:pP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SzPct val="110000"/>
            </a:pP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SzPct val="110000"/>
            </a:pP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q"/>
            </a:pP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03D2FA4-5C5A-4332-9943-E962F605C1ED}"/>
              </a:ext>
            </a:extLst>
          </p:cNvPr>
          <p:cNvSpPr txBox="1"/>
          <p:nvPr/>
        </p:nvSpPr>
        <p:spPr>
          <a:xfrm>
            <a:off x="662940" y="1015676"/>
            <a:ext cx="10264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NOVO CONCEITO DE SERVIÇO PARA O STF</a:t>
            </a:r>
            <a:endParaRPr lang="pt-BR" sz="3300" b="1" dirty="0">
              <a:ln w="0"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2940" y="1615840"/>
            <a:ext cx="103917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3200" dirty="0" smtClean="0"/>
              <a:t> </a:t>
            </a:r>
            <a:r>
              <a:rPr lang="pt-BR" sz="2400" b="1" dirty="0" smtClean="0"/>
              <a:t>O que é serviço para fins de ISS?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800" b="1" dirty="0" smtClean="0"/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600" b="1" dirty="0" smtClean="0"/>
              <a:t>RE 603.136 (franquias): “</a:t>
            </a:r>
            <a:r>
              <a:rPr lang="pt-BR" sz="1600" dirty="0" smtClean="0"/>
              <a:t>O </a:t>
            </a:r>
            <a:r>
              <a:rPr lang="pt-BR" sz="1600" dirty="0"/>
              <a:t>contrato em questão é uma unidade, um plexo de obrigações contrapostas que inclui diferentes atividades. Não é apenas cessão de uso de marca, tampouco uma relação de assistência técnica ou transferência de </a:t>
            </a:r>
            <a:r>
              <a:rPr lang="pt-BR" sz="1600" i="1" dirty="0" smtClean="0"/>
              <a:t>know-how </a:t>
            </a:r>
            <a:r>
              <a:rPr lang="pt-BR" sz="1600" dirty="0"/>
              <a:t>ou segredo de indústria. O contrato de franquia forma-se de umas e outras atividades, reunidas num só negócio jurídico. Nenhumas das referidas prestações, </a:t>
            </a:r>
            <a:r>
              <a:rPr lang="pt-BR" sz="1600" i="1" dirty="0"/>
              <a:t>per </a:t>
            </a:r>
            <a:r>
              <a:rPr lang="pt-BR" sz="1600" i="1" dirty="0" smtClean="0"/>
              <a:t>se</a:t>
            </a:r>
            <a:r>
              <a:rPr lang="pt-BR" sz="1600" dirty="0" smtClean="0"/>
              <a:t>, </a:t>
            </a:r>
            <a:r>
              <a:rPr lang="pt-BR" sz="1600" dirty="0"/>
              <a:t>seria suficiente para definir essa relação contratual. Separar umas das outras acabaria por desnaturar a relação contratual em questão, mudando-lhe o sentido prático e o </a:t>
            </a:r>
            <a:r>
              <a:rPr lang="pt-BR" sz="1600" dirty="0" smtClean="0"/>
              <a:t>escopo”.</a:t>
            </a:r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600" dirty="0" smtClean="0"/>
              <a:t>Reitere-se que </a:t>
            </a:r>
            <a:r>
              <a:rPr lang="pt-BR" sz="1600" dirty="0"/>
              <a:t>os contratos de franquia são de caráter mistos ou híbridos, </a:t>
            </a:r>
            <a:r>
              <a:rPr lang="pt-BR" sz="1600" b="1" dirty="0"/>
              <a:t>o </a:t>
            </a:r>
            <a:r>
              <a:rPr lang="pt-BR" sz="1600" b="1" dirty="0" smtClean="0"/>
              <a:t>que engloba </a:t>
            </a:r>
            <a:r>
              <a:rPr lang="pt-BR" sz="1600" b="1" dirty="0"/>
              <a:t>tanto obrigações de dar quanto de fazer. </a:t>
            </a:r>
            <a:r>
              <a:rPr lang="pt-BR" sz="1600" dirty="0"/>
              <a:t>Em sendo assim, o </a:t>
            </a:r>
            <a:r>
              <a:rPr lang="pt-BR" sz="1600" dirty="0" smtClean="0"/>
              <a:t>caso é </a:t>
            </a:r>
            <a:r>
              <a:rPr lang="pt-BR" sz="1600" dirty="0"/>
              <a:t>de reafirmar a jurisprudência desta Corte, no sentido da incidência </a:t>
            </a:r>
            <a:r>
              <a:rPr lang="pt-BR" sz="1600" dirty="0" smtClean="0"/>
              <a:t>do ISS</a:t>
            </a:r>
            <a:r>
              <a:rPr lang="pt-BR" sz="1600" dirty="0"/>
              <a:t>, conforme já decidido em sede de repercussão geral tanto no </a:t>
            </a:r>
            <a:r>
              <a:rPr lang="pt-BR" sz="1600" dirty="0" smtClean="0"/>
              <a:t>RE 651.703</a:t>
            </a:r>
            <a:r>
              <a:rPr lang="pt-BR" sz="1600" dirty="0"/>
              <a:t>, Rel. Ministro Luiz </a:t>
            </a:r>
            <a:r>
              <a:rPr lang="pt-BR" sz="1600" dirty="0" err="1"/>
              <a:t>Fux</a:t>
            </a:r>
            <a:r>
              <a:rPr lang="pt-BR" sz="1600" dirty="0"/>
              <a:t>, </a:t>
            </a:r>
            <a:r>
              <a:rPr lang="pt-BR" sz="1600" dirty="0" err="1"/>
              <a:t>DJe</a:t>
            </a:r>
            <a:r>
              <a:rPr lang="pt-BR" sz="1600" dirty="0"/>
              <a:t> 26.4.2017, quanto no RE 592.905, Rel</a:t>
            </a:r>
            <a:r>
              <a:rPr lang="pt-BR" sz="1600" dirty="0" smtClean="0"/>
              <a:t>. Ministro </a:t>
            </a:r>
            <a:r>
              <a:rPr lang="pt-BR" sz="1600" dirty="0"/>
              <a:t>Eros Grau, </a:t>
            </a:r>
            <a:r>
              <a:rPr lang="pt-BR" sz="1600" dirty="0" err="1"/>
              <a:t>DJe</a:t>
            </a:r>
            <a:r>
              <a:rPr lang="pt-BR" sz="1600" dirty="0"/>
              <a:t> 5.3.2010.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1600" dirty="0" smtClean="0"/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600" b="1" u="sng" dirty="0" smtClean="0"/>
              <a:t>Isso </a:t>
            </a:r>
            <a:r>
              <a:rPr lang="pt-BR" sz="1600" b="1" u="sng" dirty="0"/>
              <a:t>representa que o Supremo não abarcou totalmente o sentido econômico do termo "serviço". Mas também quer dizer que o "Guardião da Constituição" sinalizou no sentido da constitucionalidade da incidência do ISS sobre atividades mistas, isto é, aquelas que envolvem prestações de dar e igualmente de fazer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4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479A22E-11E3-4975-A398-1DC6DAA9962D}"/>
              </a:ext>
            </a:extLst>
          </p:cNvPr>
          <p:cNvSpPr/>
          <p:nvPr/>
        </p:nvSpPr>
        <p:spPr>
          <a:xfrm>
            <a:off x="388620" y="6230594"/>
            <a:ext cx="10607039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</a:pPr>
            <a:r>
              <a:rPr lang="pt-BR" sz="3200" spc="10" dirty="0">
                <a:solidFill>
                  <a:srgbClr val="A7B789">
                    <a:lumMod val="50000"/>
                  </a:srgbClr>
                </a:solidFill>
                <a:latin typeface="Garamond" panose="02020404030301010803" pitchFamily="18" charset="0"/>
              </a:rPr>
              <a:t>www.tributomunicipal.com.br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0F6779E-F1A9-4EEA-BC80-E45F01ECE97F}"/>
              </a:ext>
            </a:extLst>
          </p:cNvPr>
          <p:cNvSpPr/>
          <p:nvPr/>
        </p:nvSpPr>
        <p:spPr>
          <a:xfrm>
            <a:off x="505968" y="2357532"/>
            <a:ext cx="10378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D4BFF1B-5F4C-4FF2-9DD9-C0E2F1362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79510"/>
            <a:ext cx="1031936" cy="112857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73959" y="567273"/>
            <a:ext cx="96762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NOVO CONCEITO DE SERVIÇO PARA O STF</a:t>
            </a:r>
            <a:endParaRPr lang="pt-BR" sz="30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4716" y="1433042"/>
            <a:ext cx="1085952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000" b="1" dirty="0"/>
              <a:t>RE </a:t>
            </a:r>
            <a:r>
              <a:rPr lang="pt-BR" sz="2000" b="1" dirty="0" smtClean="0"/>
              <a:t>651.703 (planos de saúde): </a:t>
            </a:r>
            <a:r>
              <a:rPr lang="pt-BR" sz="2000" dirty="0" smtClean="0"/>
              <a:t>A classificação </a:t>
            </a:r>
            <a:r>
              <a:rPr lang="pt-BR" sz="2000" dirty="0"/>
              <a:t>das obrigações em “obrigação de dar”, de “fazer” e “</a:t>
            </a:r>
            <a:r>
              <a:rPr lang="pt-BR" sz="2000" dirty="0" smtClean="0"/>
              <a:t>não fazer</a:t>
            </a:r>
            <a:r>
              <a:rPr lang="pt-BR" sz="2000" dirty="0"/>
              <a:t>”, tem cunho eminentemente civilista, </a:t>
            </a:r>
            <a:r>
              <a:rPr lang="pt-BR" sz="2000" dirty="0" smtClean="0"/>
              <a:t>e não </a:t>
            </a:r>
            <a:r>
              <a:rPr lang="pt-BR" sz="2000" dirty="0"/>
              <a:t>é a mais apropriada para </a:t>
            </a:r>
            <a:r>
              <a:rPr lang="pt-BR" sz="2000" dirty="0" smtClean="0"/>
              <a:t>o enquadramento </a:t>
            </a:r>
            <a:r>
              <a:rPr lang="pt-BR" sz="2000" dirty="0"/>
              <a:t>dos produtos e serviços resultantes da </a:t>
            </a:r>
            <a:r>
              <a:rPr lang="pt-BR" sz="2000" dirty="0" smtClean="0"/>
              <a:t>atividade econômica</a:t>
            </a:r>
            <a:r>
              <a:rPr lang="pt-BR" sz="2000" dirty="0"/>
              <a:t>, pelo que deve ser apreciada </a:t>
            </a:r>
            <a:r>
              <a:rPr lang="pt-BR" sz="2000" i="1" dirty="0"/>
              <a:t>cum grano </a:t>
            </a:r>
            <a:r>
              <a:rPr lang="pt-BR" sz="2000" i="1" dirty="0" err="1"/>
              <a:t>salis</a:t>
            </a:r>
            <a:r>
              <a:rPr lang="pt-BR" sz="2000" dirty="0"/>
              <a:t>. </a:t>
            </a:r>
            <a:r>
              <a:rPr lang="pt-BR" sz="2000" dirty="0" smtClean="0"/>
              <a:t>A Suprema </a:t>
            </a:r>
            <a:r>
              <a:rPr lang="pt-BR" sz="2000" dirty="0"/>
              <a:t>Corte, ao permitir a incidência do ISSQN nas operações </a:t>
            </a:r>
            <a:r>
              <a:rPr lang="pt-BR" sz="2000" dirty="0" smtClean="0"/>
              <a:t>de </a:t>
            </a:r>
            <a:r>
              <a:rPr lang="pt-BR" sz="2000" i="1" dirty="0" smtClean="0"/>
              <a:t>leasing</a:t>
            </a:r>
            <a:r>
              <a:rPr lang="pt-BR" sz="2000" dirty="0" smtClean="0"/>
              <a:t> </a:t>
            </a:r>
            <a:r>
              <a:rPr lang="pt-BR" sz="2000" dirty="0"/>
              <a:t>financeiro e </a:t>
            </a:r>
            <a:r>
              <a:rPr lang="pt-BR" sz="2000" i="1" dirty="0" err="1"/>
              <a:t>leaseback</a:t>
            </a:r>
            <a:r>
              <a:rPr lang="pt-BR" sz="2000" dirty="0"/>
              <a:t> (</a:t>
            </a:r>
            <a:r>
              <a:rPr lang="pt-BR" sz="2000" dirty="0" smtClean="0"/>
              <a:t>RE </a:t>
            </a:r>
            <a:r>
              <a:rPr lang="pt-BR" sz="2000" dirty="0"/>
              <a:t>547.245 e 592.205), </a:t>
            </a:r>
            <a:r>
              <a:rPr lang="pt-BR" sz="2000" dirty="0" smtClean="0"/>
              <a:t>admitiu uma </a:t>
            </a:r>
            <a:r>
              <a:rPr lang="pt-BR" sz="2000" dirty="0"/>
              <a:t>interpretação mais ampla do texto constitucional quanto </a:t>
            </a:r>
            <a:r>
              <a:rPr lang="pt-BR" sz="2000" dirty="0" smtClean="0"/>
              <a:t>ao conceito </a:t>
            </a:r>
            <a:r>
              <a:rPr lang="pt-BR" sz="2000" dirty="0"/>
              <a:t>de “serviços” desvinculado do conceito de “obrigação </a:t>
            </a:r>
            <a:r>
              <a:rPr lang="pt-BR" sz="2000" dirty="0" smtClean="0"/>
              <a:t>de fazer”.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pt-BR" sz="2000" dirty="0" smtClean="0"/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000" b="1" dirty="0"/>
              <a:t>ARE 1166624 </a:t>
            </a:r>
            <a:r>
              <a:rPr lang="pt-BR" sz="2000" b="1" dirty="0" err="1" smtClean="0"/>
              <a:t>AgR</a:t>
            </a:r>
            <a:r>
              <a:rPr lang="pt-BR" sz="2000" b="1" dirty="0" smtClean="0"/>
              <a:t> (cessão de uso de marca)</a:t>
            </a:r>
            <a:r>
              <a:rPr lang="pt-BR" sz="2000" dirty="0" smtClean="0"/>
              <a:t>:  </a:t>
            </a:r>
            <a:r>
              <a:rPr lang="pt-BR" sz="2000" dirty="0"/>
              <a:t>ISS. CESSÃO DE MARCA. INCIDÊNCIA. JURISPRUDÊNCIA DO STF. DESPROVIMENTO. 1. Incide o ISS sobre cessão do direito de uso de marca, consoante entendimento firmado pelo Supremo Tribunal Federal. Precedentes. 2. Agravo regimental a que se nega provimento, com fixação de multa</a:t>
            </a:r>
            <a:r>
              <a:rPr lang="pt-BR" sz="2000" dirty="0" smtClean="0"/>
              <a:t>.</a:t>
            </a:r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solidFill>
                  <a:srgbClr val="7030A0"/>
                </a:solidFill>
              </a:rPr>
              <a:t>E a cessão de uso compartilhado de postes e cabos? Tem ISS?</a:t>
            </a:r>
          </a:p>
        </p:txBody>
      </p:sp>
    </p:spTree>
    <p:extLst>
      <p:ext uri="{BB962C8B-B14F-4D97-AF65-F5344CB8AC3E}">
        <p14:creationId xmlns:p14="http://schemas.microsoft.com/office/powerpoint/2010/main" val="4982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B479A22E-11E3-4975-A398-1DC6DAA9962D}"/>
              </a:ext>
            </a:extLst>
          </p:cNvPr>
          <p:cNvSpPr/>
          <p:nvPr/>
        </p:nvSpPr>
        <p:spPr>
          <a:xfrm>
            <a:off x="388620" y="6230594"/>
            <a:ext cx="10607039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</a:pPr>
            <a:r>
              <a:rPr lang="pt-BR" sz="3200" spc="10" dirty="0">
                <a:solidFill>
                  <a:srgbClr val="A7B789">
                    <a:lumMod val="50000"/>
                  </a:srgbClr>
                </a:solidFill>
                <a:latin typeface="Garamond" panose="02020404030301010803" pitchFamily="18" charset="0"/>
              </a:rPr>
              <a:t>www.tributomunicipal.com.br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0F6779E-F1A9-4EEA-BC80-E45F01ECE97F}"/>
              </a:ext>
            </a:extLst>
          </p:cNvPr>
          <p:cNvSpPr/>
          <p:nvPr/>
        </p:nvSpPr>
        <p:spPr>
          <a:xfrm>
            <a:off x="320039" y="1768271"/>
            <a:ext cx="105613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b="1" dirty="0"/>
              <a:t>RE </a:t>
            </a:r>
            <a:r>
              <a:rPr lang="pt-BR" sz="2200" b="1" dirty="0" smtClean="0"/>
              <a:t>784.439</a:t>
            </a:r>
          </a:p>
          <a:p>
            <a:pPr algn="just"/>
            <a:endParaRPr lang="pt-BR" sz="2200" dirty="0" smtClean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cs typeface="Times New Roman" panose="02020603050405020304" pitchFamily="18" charset="0"/>
              </a:rPr>
              <a:t>O STF, </a:t>
            </a:r>
            <a:r>
              <a:rPr lang="pt-BR" sz="2200" dirty="0">
                <a:cs typeface="Times New Roman" panose="02020603050405020304" pitchFamily="18" charset="0"/>
              </a:rPr>
              <a:t>por maioria, apreciando </a:t>
            </a:r>
            <a:r>
              <a:rPr lang="pt-BR" sz="2200" dirty="0" smtClean="0"/>
              <a:t>o </a:t>
            </a:r>
            <a:r>
              <a:rPr lang="pt-BR" sz="2200" dirty="0"/>
              <a:t>tema 296 da repercussão </a:t>
            </a:r>
            <a:r>
              <a:rPr lang="pt-BR" sz="2200" dirty="0" smtClean="0"/>
              <a:t>geral</a:t>
            </a:r>
            <a:r>
              <a:rPr lang="pt-BR" sz="2200" i="1" dirty="0" smtClean="0"/>
              <a:t>,</a:t>
            </a:r>
            <a:r>
              <a:rPr lang="pt-BR" sz="2200" dirty="0" smtClean="0">
                <a:cs typeface="Times New Roman" panose="02020603050405020304" pitchFamily="18" charset="0"/>
              </a:rPr>
              <a:t> </a:t>
            </a:r>
            <a:r>
              <a:rPr lang="pt-BR" sz="2200" dirty="0">
                <a:cs typeface="Times New Roman" panose="02020603050405020304" pitchFamily="18" charset="0"/>
              </a:rPr>
              <a:t>não conheceu do recurso extraordinário interposto contra o acórdão proferido pelo Superior Tribunal de Justiça e, sucessivamente, conheceu parcialmente daquele oferecido contra o acórdão do Tribunal de Justiça do Estado de Alagoas, mas negou-lhe provimento, fixando a seguinte tese: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cs typeface="Times New Roman" panose="02020603050405020304" pitchFamily="18" charset="0"/>
              </a:rPr>
              <a:t>“</a:t>
            </a:r>
            <a:r>
              <a:rPr lang="pt-BR" sz="2200" i="1" dirty="0" smtClean="0">
                <a:cs typeface="Times New Roman" panose="02020603050405020304" pitchFamily="18" charset="0"/>
              </a:rPr>
              <a:t>É </a:t>
            </a:r>
            <a:r>
              <a:rPr lang="pt-BR" sz="2200" i="1" dirty="0">
                <a:cs typeface="Times New Roman" panose="02020603050405020304" pitchFamily="18" charset="0"/>
              </a:rPr>
              <a:t>taxativa a lista de serviços sujeitos ao ISS a que se refere o art. 156, III, da Constituição Federal, admitindo-se, contudo, a incidência do tributo sobre as atividades inerentes aos serviços elencados em lei em razão da interpretação </a:t>
            </a:r>
            <a:r>
              <a:rPr lang="pt-BR" sz="2200" i="1" dirty="0" smtClean="0">
                <a:cs typeface="Times New Roman" panose="02020603050405020304" pitchFamily="18" charset="0"/>
              </a:rPr>
              <a:t>extensiva”.</a:t>
            </a:r>
          </a:p>
          <a:p>
            <a:pPr algn="just"/>
            <a:endParaRPr lang="pt-BR" sz="2000" i="1" dirty="0"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D4BFF1B-5F4C-4FF2-9DD9-C0E2F1362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79510"/>
            <a:ext cx="1031936" cy="112857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73959" y="193515"/>
            <a:ext cx="940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dirty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LISTA DE SERVIÇOS E INTERPRETAÇÃO </a:t>
            </a:r>
            <a:r>
              <a:rPr lang="pt-BR" sz="38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EXTENSIVA</a:t>
            </a:r>
            <a:endParaRPr lang="pt-BR" sz="38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5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User\AppData\Local\Temp\Rar$DIa0.838\logo_grafica20_COMPLETO_COR.png">
            <a:extLst>
              <a:ext uri="{FF2B5EF4-FFF2-40B4-BE49-F238E27FC236}">
                <a16:creationId xmlns="" xmlns:a16="http://schemas.microsoft.com/office/drawing/2014/main" id="{B2D8FC64-5766-4B6B-A924-BEACA798E7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94" y="125730"/>
            <a:ext cx="3706368" cy="91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650D0A0-EF69-434A-9F03-16D2D55B0F75}"/>
              </a:ext>
            </a:extLst>
          </p:cNvPr>
          <p:cNvSpPr/>
          <p:nvPr/>
        </p:nvSpPr>
        <p:spPr>
          <a:xfrm>
            <a:off x="891809" y="1985067"/>
            <a:ext cx="10107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8661" y="1043432"/>
            <a:ext cx="10740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INTERPRETAÇÃO EXTENSIVA PARA TODOS OS ITENS DA LISTA?</a:t>
            </a:r>
            <a:endParaRPr lang="pt-BR" sz="40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58661" y="2446732"/>
            <a:ext cx="103729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600" b="1" dirty="0"/>
          </a:p>
          <a:p>
            <a:pPr algn="just"/>
            <a:endParaRPr lang="pt-BR" sz="2600" b="1" dirty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1807" y="2466188"/>
            <a:ext cx="100398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Tanto </a:t>
            </a:r>
            <a:r>
              <a:rPr lang="pt-BR" sz="2000" dirty="0"/>
              <a:t>o STF quanto o STJ tem </a:t>
            </a:r>
            <a:r>
              <a:rPr lang="pt-BR" sz="2000" dirty="0" smtClean="0"/>
              <a:t>admitido a </a:t>
            </a:r>
            <a:r>
              <a:rPr lang="pt-BR" sz="2000" b="1" dirty="0" smtClean="0"/>
              <a:t>interpretação </a:t>
            </a:r>
            <a:r>
              <a:rPr lang="pt-BR" sz="2000" b="1" dirty="0"/>
              <a:t>extensiva para todos os itens da lista de serviços</a:t>
            </a:r>
            <a:r>
              <a:rPr lang="pt-BR" sz="2000" dirty="0"/>
              <a:t>, mesmo para aqueles que não fazem referência ao termo "congêneres". Até por isso falam em </a:t>
            </a:r>
            <a:r>
              <a:rPr lang="pt-BR" sz="2000" b="1" dirty="0" smtClean="0"/>
              <a:t>interpretação extensiva </a:t>
            </a:r>
            <a:r>
              <a:rPr lang="pt-BR" sz="2000" dirty="0"/>
              <a:t>e não </a:t>
            </a:r>
            <a:r>
              <a:rPr lang="pt-BR" sz="2000" b="1" dirty="0" smtClean="0"/>
              <a:t>analógica</a:t>
            </a:r>
            <a:r>
              <a:rPr lang="pt-BR" sz="2000" dirty="0" smtClean="0"/>
              <a:t>, </a:t>
            </a:r>
            <a:r>
              <a:rPr lang="pt-BR" sz="2000" dirty="0"/>
              <a:t>penso </a:t>
            </a:r>
            <a:r>
              <a:rPr lang="pt-BR" sz="2000" dirty="0" smtClean="0"/>
              <a:t>eu.</a:t>
            </a: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Mas não </a:t>
            </a:r>
            <a:r>
              <a:rPr lang="pt-BR" sz="2000" dirty="0"/>
              <a:t>adianta a lei municipal prever os "serviços congêneres". Não será por isso que determinado serviço, tido por similar, poderá ser legitimamente gravado pelo ISS. O que importa é se o serviço não expressamente descrito na lista é da mesma natureza que outro listado. Se for, pode ser tributado; não sendo, será descabida a tributação pelo </a:t>
            </a:r>
            <a:r>
              <a:rPr lang="pt-BR" sz="2000" dirty="0" smtClean="0"/>
              <a:t>ISS </a:t>
            </a:r>
            <a:r>
              <a:rPr lang="pt-BR" sz="2000" dirty="0"/>
              <a:t>ainda que for tipificado em lei municipal. Havendo conflito, quem dará a última palavra sobre a natureza do serviço será, é claro, o Judiciário.</a:t>
            </a:r>
          </a:p>
        </p:txBody>
      </p:sp>
    </p:spTree>
    <p:extLst>
      <p:ext uri="{BB962C8B-B14F-4D97-AF65-F5344CB8AC3E}">
        <p14:creationId xmlns:p14="http://schemas.microsoft.com/office/powerpoint/2010/main" val="18625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11" y="6173694"/>
            <a:ext cx="58229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D4BFF1B-5F4C-4FF2-9DD9-C0E2F1362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79510"/>
            <a:ext cx="1031936" cy="112857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351975" y="466796"/>
            <a:ext cx="9730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EMPRESAS </a:t>
            </a:r>
            <a:r>
              <a:rPr lang="pt-BR" sz="3200" b="1" dirty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DE TV </a:t>
            </a:r>
            <a:r>
              <a:rPr lang="pt-BR" sz="32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POR ASSINATURA </a:t>
            </a:r>
            <a:r>
              <a:rPr lang="pt-BR" sz="3200" b="1" dirty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 </a:t>
            </a:r>
            <a:r>
              <a:rPr lang="pt-BR" sz="3200" b="1" dirty="0" smtClean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ISS</a:t>
            </a:r>
            <a:endParaRPr lang="pt-BR" sz="32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0038" y="1656667"/>
            <a:ext cx="1066640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700" dirty="0" smtClean="0"/>
              <a:t>“</a:t>
            </a:r>
            <a:r>
              <a:rPr lang="pt-BR" sz="2700" b="1" dirty="0" smtClean="0"/>
              <a:t>A  </a:t>
            </a:r>
            <a:r>
              <a:rPr lang="pt-BR" sz="2700" b="1" dirty="0"/>
              <a:t>instalação  de  decodificadores  e  antenas utilizados para </a:t>
            </a:r>
            <a:r>
              <a:rPr lang="pt-BR" sz="2700" b="1" dirty="0" smtClean="0"/>
              <a:t>a recepção  </a:t>
            </a:r>
            <a:r>
              <a:rPr lang="pt-BR" sz="2700" b="1" dirty="0"/>
              <a:t>do  sinal  da  TV  por  assinatura  configura  um  </a:t>
            </a:r>
            <a:r>
              <a:rPr lang="pt-BR" sz="2700" b="1" dirty="0" smtClean="0"/>
              <a:t>serviço acessório  </a:t>
            </a:r>
            <a:r>
              <a:rPr lang="pt-BR" sz="2700" b="1" dirty="0"/>
              <a:t>de assistência técnica (item 14.02 da lista anexa à LC n</a:t>
            </a:r>
            <a:r>
              <a:rPr lang="pt-BR" sz="2700" b="1" dirty="0" smtClean="0"/>
              <a:t>. 116/2003</a:t>
            </a:r>
            <a:r>
              <a:rPr lang="pt-BR" sz="2700" b="1" dirty="0"/>
              <a:t>)</a:t>
            </a:r>
            <a:r>
              <a:rPr lang="pt-BR" sz="2700" dirty="0"/>
              <a:t>  realizado  diretamente  pela  operadora,  ou  por </a:t>
            </a:r>
            <a:r>
              <a:rPr lang="pt-BR" sz="2700" dirty="0" smtClean="0"/>
              <a:t>empresa terceirizada</a:t>
            </a:r>
            <a:r>
              <a:rPr lang="pt-BR" sz="2700" dirty="0"/>
              <a:t>,  ao  consumidor  que  não  tem  condições  técnicas </a:t>
            </a:r>
            <a:r>
              <a:rPr lang="pt-BR" sz="2700" dirty="0" smtClean="0"/>
              <a:t>ou contratuais  </a:t>
            </a:r>
            <a:r>
              <a:rPr lang="pt-BR" sz="2700" dirty="0"/>
              <a:t>de,  por  conta  própria,  proceder  à  instalação  </a:t>
            </a:r>
            <a:r>
              <a:rPr lang="pt-BR" sz="2700" dirty="0" smtClean="0"/>
              <a:t>dos equipamentos</a:t>
            </a:r>
            <a:r>
              <a:rPr lang="pt-BR" sz="2700" dirty="0"/>
              <a:t>,  </a:t>
            </a:r>
            <a:r>
              <a:rPr lang="pt-BR" sz="2700" b="1" dirty="0"/>
              <a:t>de  modo  que a cobrança de quantia para a </a:t>
            </a:r>
            <a:r>
              <a:rPr lang="pt-BR" sz="2700" b="1" dirty="0" smtClean="0"/>
              <a:t>realização dessa </a:t>
            </a:r>
            <a:r>
              <a:rPr lang="pt-BR" sz="2700" b="1" dirty="0"/>
              <a:t>tarefa, denominada de adesão, configura o fato gerador do </a:t>
            </a:r>
            <a:r>
              <a:rPr lang="pt-BR" sz="2700" b="1" dirty="0" smtClean="0"/>
              <a:t>ISS” </a:t>
            </a:r>
            <a:r>
              <a:rPr lang="pt-BR" sz="2700" dirty="0" smtClean="0"/>
              <a:t>(STJ - </a:t>
            </a:r>
            <a:r>
              <a:rPr lang="pt-BR" sz="2700" dirty="0" err="1"/>
              <a:t>AREsp</a:t>
            </a:r>
            <a:r>
              <a:rPr lang="pt-BR" sz="2700" dirty="0"/>
              <a:t> </a:t>
            </a:r>
            <a:r>
              <a:rPr lang="pt-BR" sz="2700" dirty="0" smtClean="0"/>
              <a:t>1062532/SP – </a:t>
            </a:r>
            <a:r>
              <a:rPr lang="pt-BR" sz="2700" dirty="0"/>
              <a:t>Primeira </a:t>
            </a:r>
            <a:r>
              <a:rPr lang="pt-BR" sz="2700" dirty="0" smtClean="0"/>
              <a:t>Turma).</a:t>
            </a:r>
            <a:endParaRPr lang="pt-BR" sz="2700" dirty="0"/>
          </a:p>
          <a:p>
            <a:pPr marL="118872" algn="just">
              <a:buClr>
                <a:schemeClr val="accent3">
                  <a:lumMod val="50000"/>
                </a:schemeClr>
              </a:buClr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92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11" y="6173694"/>
            <a:ext cx="58229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D4BFF1B-5F4C-4FF2-9DD9-C0E2F1362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79510"/>
            <a:ext cx="1031936" cy="112857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351975" y="389852"/>
            <a:ext cx="9730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EMPRESAS DE TV POR ASSINATURA E ISS</a:t>
            </a:r>
          </a:p>
          <a:p>
            <a:pPr algn="ctr"/>
            <a:endParaRPr lang="pt-BR" sz="40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0038" y="1904327"/>
            <a:ext cx="106664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800" dirty="0" smtClean="0"/>
              <a:t>“Os </a:t>
            </a:r>
            <a:r>
              <a:rPr lang="pt-BR" sz="2800" dirty="0"/>
              <a:t>serviços relacionados à </a:t>
            </a:r>
            <a:r>
              <a:rPr lang="pt-BR" sz="2800" b="1" dirty="0"/>
              <a:t>mudança de endereço; mudança de </a:t>
            </a:r>
            <a:r>
              <a:rPr lang="pt-BR" sz="2800" b="1" dirty="0" smtClean="0"/>
              <a:t>pacote (</a:t>
            </a:r>
            <a:r>
              <a:rPr lang="pt-BR" sz="2800" b="1" dirty="0"/>
              <a:t>número de canais por clientes); quota de instalação; reconexão</a:t>
            </a:r>
            <a:r>
              <a:rPr lang="pt-BR" sz="2800" b="1" dirty="0" smtClean="0"/>
              <a:t>; instalação </a:t>
            </a:r>
            <a:r>
              <a:rPr lang="pt-BR" sz="2800" b="1" dirty="0"/>
              <a:t>de ponto adicional e mudança de ponto são </a:t>
            </a:r>
            <a:r>
              <a:rPr lang="pt-BR" sz="2800" b="1" dirty="0" smtClean="0"/>
              <a:t>considerados serviços </a:t>
            </a:r>
            <a:r>
              <a:rPr lang="pt-BR" sz="2800" b="1" dirty="0"/>
              <a:t>acessórios aos prestados por meio de TV a Cabo, </a:t>
            </a:r>
            <a:r>
              <a:rPr lang="pt-BR" sz="2800" b="1" dirty="0" smtClean="0"/>
              <a:t>portanto enquadram-se </a:t>
            </a:r>
            <a:r>
              <a:rPr lang="pt-BR" sz="2800" b="1" dirty="0"/>
              <a:t>no item 14.2 (assistência técnica) da lista de </a:t>
            </a:r>
            <a:r>
              <a:rPr lang="pt-BR" sz="2800" b="1" dirty="0" smtClean="0"/>
              <a:t>serviços anexa </a:t>
            </a:r>
            <a:r>
              <a:rPr lang="pt-BR" sz="2800" b="1" dirty="0"/>
              <a:t>à Lei complementar n. 116/2003” </a:t>
            </a:r>
            <a:r>
              <a:rPr lang="pt-BR" sz="2800" dirty="0" smtClean="0"/>
              <a:t>(STJ – </a:t>
            </a:r>
            <a:r>
              <a:rPr lang="pt-BR" sz="2800" dirty="0" err="1" smtClean="0"/>
              <a:t>AgRg</a:t>
            </a:r>
            <a:r>
              <a:rPr lang="pt-BR" sz="2800" dirty="0" smtClean="0"/>
              <a:t> </a:t>
            </a:r>
            <a:r>
              <a:rPr lang="pt-BR" sz="2800" dirty="0"/>
              <a:t>no </a:t>
            </a:r>
            <a:r>
              <a:rPr lang="pt-BR" sz="2800" dirty="0" err="1"/>
              <a:t>AgRg</a:t>
            </a:r>
            <a:r>
              <a:rPr lang="pt-BR" sz="2800" dirty="0"/>
              <a:t> no </a:t>
            </a:r>
            <a:r>
              <a:rPr lang="pt-BR" sz="2800" dirty="0" err="1"/>
              <a:t>REsp</a:t>
            </a:r>
            <a:r>
              <a:rPr lang="pt-BR" sz="2800" dirty="0"/>
              <a:t> </a:t>
            </a:r>
            <a:r>
              <a:rPr lang="pt-BR" sz="2800" dirty="0" smtClean="0"/>
              <a:t>1139844/PB – Segunda Turma).</a:t>
            </a:r>
            <a:endParaRPr lang="pt-BR" sz="2800" dirty="0"/>
          </a:p>
          <a:p>
            <a:pPr marL="118872" algn="just">
              <a:buClr>
                <a:schemeClr val="accent3">
                  <a:lumMod val="50000"/>
                </a:schemeClr>
              </a:buClr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82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Exibir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2482</TotalTime>
  <Words>2482</Words>
  <Application>Microsoft Office PowerPoint</Application>
  <PresentationFormat>Personalizar</PresentationFormat>
  <Paragraphs>151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Exibir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DIREITO TRIBUTÁRIO MUNICIPAL “ON LINE”</dc:title>
  <dc:creator>user</dc:creator>
  <cp:lastModifiedBy>User</cp:lastModifiedBy>
  <cp:revision>213</cp:revision>
  <dcterms:created xsi:type="dcterms:W3CDTF">2019-02-05T19:03:36Z</dcterms:created>
  <dcterms:modified xsi:type="dcterms:W3CDTF">2020-07-28T13:18:40Z</dcterms:modified>
</cp:coreProperties>
</file>